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8"/>
  </p:notesMasterIdLst>
  <p:sldIdLst>
    <p:sldId id="263" r:id="rId3"/>
    <p:sldId id="264" r:id="rId4"/>
    <p:sldId id="262" r:id="rId5"/>
    <p:sldId id="261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000000"/>
    <a:srgbClr val="2E391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6C1ED-EF13-49B6-BD47-A1F0D65ABBBD}" type="datetimeFigureOut">
              <a:rPr lang="ru-RU" smtClean="0"/>
              <a:pPr/>
              <a:t>27.11.2011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AC9DF-A585-496F-BA2D-8A74926AD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AC9DF-A585-496F-BA2D-8A74926ADB3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AC9DF-A585-496F-BA2D-8A74926ADB3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AC9DF-A585-496F-BA2D-8A74926ADB3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AC9DF-A585-496F-BA2D-8A74926ADB3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AC9DF-A585-496F-BA2D-8A74926ADB36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BA4C4-AAAE-4FEE-B513-C47C644231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5A2CC-A170-4AED-A07A-281E5B5F2D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99A1B-851B-4CE7-AC6E-2D606B0A3F1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EB1F-790D-451F-833C-333176DA56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0A989-E4F9-4B31-AE3F-A74C49F306A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2B106-001E-464A-A586-91E007E004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509D-B042-435B-A24B-A785598BB4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20DA9-F5AF-433C-BB96-931C8978F6E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ACC5-6689-46D7-8DC2-199B0938CF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D94FA-D487-49B1-989E-2B3750646B6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B1DA0-F842-41C5-8B56-602D2882A6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7047-E29A-4350-8B0E-E58CE2992ED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E0034-3D5A-4390-AF87-F4DC36EE6F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BEECA-7874-4AC2-A5EF-1A75EDB7D22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A73B2-366E-4296-BDB8-C35F586CEA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045A2-5239-4967-9199-D49EBD8F4A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E5090-7848-4326-90AC-B1327271B3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0875F-696E-4171-B999-89EE932FC9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D5C72-008A-424D-AB2E-2337B53A771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5120B-F225-4718-A32E-5EEBE2D071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EAD5B-9624-49E7-949D-FAB27074AE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A2C4B-4260-4F0E-A095-B970A43FA9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665C3-0327-4EC0-A4B7-F6F7305FB4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61029-D742-4062-B7F3-9D73FAD37D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Сокирко С.П. Мастер-класс "Всё о триггерах"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4.gif"/><Relationship Id="rId3" Type="http://schemas.openxmlformats.org/officeDocument/2006/relationships/image" Target="../media/image1.gif"/><Relationship Id="rId7" Type="http://schemas.openxmlformats.org/officeDocument/2006/relationships/image" Target="../media/image2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11" Type="http://schemas.openxmlformats.org/officeDocument/2006/relationships/image" Target="../media/image11.jpeg"/><Relationship Id="rId5" Type="http://schemas.openxmlformats.org/officeDocument/2006/relationships/image" Target="../media/image6.jpeg"/><Relationship Id="rId10" Type="http://schemas.openxmlformats.org/officeDocument/2006/relationships/image" Target="../media/image10.jpeg"/><Relationship Id="rId4" Type="http://schemas.openxmlformats.org/officeDocument/2006/relationships/image" Target="../media/image5.jpeg"/><Relationship Id="rId9" Type="http://schemas.openxmlformats.org/officeDocument/2006/relationships/image" Target="../media/image9.jpeg"/><Relationship Id="rId1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18.gif"/><Relationship Id="rId18" Type="http://schemas.openxmlformats.org/officeDocument/2006/relationships/oleObject" Target="../embeddings/oleObject1.bin"/><Relationship Id="rId3" Type="http://schemas.openxmlformats.org/officeDocument/2006/relationships/notesSlide" Target="../notesSlides/notesSlide4.xml"/><Relationship Id="rId21" Type="http://schemas.openxmlformats.org/officeDocument/2006/relationships/oleObject" Target="../embeddings/oleObject4.bin"/><Relationship Id="rId7" Type="http://schemas.openxmlformats.org/officeDocument/2006/relationships/image" Target="../media/image7.png"/><Relationship Id="rId12" Type="http://schemas.openxmlformats.org/officeDocument/2006/relationships/image" Target="../media/image17.gif"/><Relationship Id="rId1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jpeg"/><Relationship Id="rId20" Type="http://schemas.openxmlformats.org/officeDocument/2006/relationships/oleObject" Target="../embeddings/oleObject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11" Type="http://schemas.openxmlformats.org/officeDocument/2006/relationships/image" Target="../media/image10.jpeg"/><Relationship Id="rId5" Type="http://schemas.openxmlformats.org/officeDocument/2006/relationships/image" Target="../media/image5.jpeg"/><Relationship Id="rId15" Type="http://schemas.openxmlformats.org/officeDocument/2006/relationships/image" Target="../media/image12.jpeg"/><Relationship Id="rId10" Type="http://schemas.openxmlformats.org/officeDocument/2006/relationships/image" Target="../media/image9.jpeg"/><Relationship Id="rId19" Type="http://schemas.openxmlformats.org/officeDocument/2006/relationships/oleObject" Target="../embeddings/oleObject2.bin"/><Relationship Id="rId4" Type="http://schemas.openxmlformats.org/officeDocument/2006/relationships/image" Target="../media/image1.gif"/><Relationship Id="rId9" Type="http://schemas.openxmlformats.org/officeDocument/2006/relationships/image" Target="../media/image8.jpeg"/><Relationship Id="rId14" Type="http://schemas.openxmlformats.org/officeDocument/2006/relationships/image" Target="../media/image11.jpeg"/><Relationship Id="rId22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s005.radikal.ru/i211/1001/a8/ebc0a342a8f9.png" TargetMode="External"/><Relationship Id="rId13" Type="http://schemas.openxmlformats.org/officeDocument/2006/relationships/hyperlink" Target="http://img1.liveinternet.ru/images/attach/c/1/51/579/51579694_1259066563_9.jpg" TargetMode="External"/><Relationship Id="rId18" Type="http://schemas.openxmlformats.org/officeDocument/2006/relationships/hyperlink" Target="http://www.cartoonclipartfree.com/Cliparts_Free/Aliens_Free/Cartoon-Clipart-Free-01.gif" TargetMode="External"/><Relationship Id="rId3" Type="http://schemas.openxmlformats.org/officeDocument/2006/relationships/image" Target="../media/image1.gif"/><Relationship Id="rId7" Type="http://schemas.openxmlformats.org/officeDocument/2006/relationships/hyperlink" Target="http://www.kinokopilka.tv/system/images/users/avatars/000/449/999/Strekoff_original.jpg" TargetMode="External"/><Relationship Id="rId12" Type="http://schemas.openxmlformats.org/officeDocument/2006/relationships/hyperlink" Target="http://www.oa.uj.edu.pl/apod/apod/image/0808/iosurface_gal_big.jpg" TargetMode="External"/><Relationship Id="rId17" Type="http://schemas.openxmlformats.org/officeDocument/2006/relationships/hyperlink" Target="http://animashky.ru/flist/obprirod/3/42.gif" TargetMode="External"/><Relationship Id="rId2" Type="http://schemas.openxmlformats.org/officeDocument/2006/relationships/notesSlide" Target="../notesSlides/notesSlide5.xml"/><Relationship Id="rId16" Type="http://schemas.openxmlformats.org/officeDocument/2006/relationships/hyperlink" Target="http://animashky.ru/flist/obprirod/3/51.gif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jpl.nasa.gov/images/wallpaper/misc/PIA02873/PIA02873-1440.jpg" TargetMode="External"/><Relationship Id="rId11" Type="http://schemas.openxmlformats.org/officeDocument/2006/relationships/hyperlink" Target="http://images.wikia.com/starwars/images/6/68/Rhen_Var1.jpg" TargetMode="External"/><Relationship Id="rId5" Type="http://schemas.openxmlformats.org/officeDocument/2006/relationships/hyperlink" Target="http://art5.karelia.pro/photo/16/181/25001.jpg" TargetMode="External"/><Relationship Id="rId15" Type="http://schemas.openxmlformats.org/officeDocument/2006/relationships/hyperlink" Target="http://www.sotekrav.com/images/lff-fs08_xl.jpg" TargetMode="External"/><Relationship Id="rId10" Type="http://schemas.openxmlformats.org/officeDocument/2006/relationships/hyperlink" Target="http://www.eurostyx.com/images/mercury508.jpg" TargetMode="External"/><Relationship Id="rId4" Type="http://schemas.openxmlformats.org/officeDocument/2006/relationships/hyperlink" Target="http://www.great-galaxy.ru/img/db/008.jpg" TargetMode="External"/><Relationship Id="rId9" Type="http://schemas.openxmlformats.org/officeDocument/2006/relationships/hyperlink" Target="http://i34.mindmix.ru/43/88/28843/27/1153827/22677464_DT.gif" TargetMode="External"/><Relationship Id="rId14" Type="http://schemas.openxmlformats.org/officeDocument/2006/relationships/hyperlink" Target="http://www.cartoonclipartfree.com/Cliparts_Free/Aliens_Free/Cartoon-Clipart-Free-04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Сокирко С. П. </a:t>
            </a:r>
            <a:b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п. Березайка Тверская обл.  Бологовский р.</a:t>
            </a:r>
            <a:endParaRPr lang="ru-RU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85860"/>
            <a:ext cx="8001056" cy="500066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buNone/>
            </a:pPr>
            <a:r>
              <a:rPr lang="ru-RU" sz="2800" b="1" dirty="0" smtClean="0">
                <a:ln/>
                <a:solidFill>
                  <a:schemeClr val="accent3"/>
                </a:solidFill>
              </a:rPr>
              <a:t>Дидактическая игра</a:t>
            </a:r>
          </a:p>
          <a:p>
            <a:pPr>
              <a:buNone/>
            </a:pPr>
            <a:r>
              <a:rPr lang="ru-RU" sz="2800" b="1" dirty="0" smtClean="0">
                <a:ln/>
                <a:solidFill>
                  <a:schemeClr val="accent3"/>
                </a:solidFill>
              </a:rPr>
              <a:t>ПУТЕШЕСТВИЕ К ТРИДЕВЯТОЙ ПЛАНЕТЕ</a:t>
            </a:r>
          </a:p>
          <a:p>
            <a:pPr>
              <a:buNone/>
            </a:pPr>
            <a:endParaRPr lang="ru-RU" sz="2800" b="1" dirty="0" smtClean="0">
              <a:ln/>
              <a:solidFill>
                <a:schemeClr val="accent3"/>
              </a:solidFill>
            </a:endParaRPr>
          </a:p>
          <a:p>
            <a:pPr>
              <a:buNone/>
            </a:pPr>
            <a:r>
              <a:rPr lang="ru-RU" sz="2800" b="1" dirty="0" smtClean="0">
                <a:ln/>
                <a:solidFill>
                  <a:schemeClr val="accent3"/>
                </a:solidFill>
              </a:rPr>
              <a:t>Алгебра 7 класс</a:t>
            </a:r>
          </a:p>
          <a:p>
            <a:pPr>
              <a:buNone/>
            </a:pPr>
            <a:r>
              <a:rPr lang="ru-RU" sz="2800" b="1" dirty="0" smtClean="0">
                <a:ln/>
                <a:solidFill>
                  <a:schemeClr val="accent3"/>
                </a:solidFill>
              </a:rPr>
              <a:t>Действия со степенями </a:t>
            </a:r>
            <a:endParaRPr lang="ru-RU" sz="28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5" name="Рисунок 4" descr="new-logo-1335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10103"/>
              </a:clrFrom>
              <a:clrTo>
                <a:srgbClr val="010103">
                  <a:alpha val="0"/>
                </a:srgbClr>
              </a:clrTo>
            </a:clrChange>
          </a:blip>
          <a:stretch>
            <a:fillRect/>
          </a:stretch>
        </p:blipFill>
        <p:spPr>
          <a:xfrm rot="1810591">
            <a:off x="5322249" y="3702921"/>
            <a:ext cx="2470267" cy="1932040"/>
          </a:xfrm>
          <a:prstGeom prst="rect">
            <a:avLst/>
          </a:prstGeom>
        </p:spPr>
      </p:pic>
      <p:pic>
        <p:nvPicPr>
          <p:cNvPr id="6" name="Рисунок 5" descr="Cartoon-Clipart-Free-04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"/>
          <a:stretch>
            <a:fillRect/>
          </a:stretch>
        </p:blipFill>
        <p:spPr>
          <a:xfrm>
            <a:off x="7092280" y="980728"/>
            <a:ext cx="1547810" cy="147042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Picture 2" descr="D:\Мои документы\Мастер-класс все о триггерах\Занятие 3\рисунки\Cartoon-Clipart-Free-01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75" r="5000" b="5000"/>
          <a:stretch>
            <a:fillRect/>
          </a:stretch>
        </p:blipFill>
        <p:spPr bwMode="auto">
          <a:xfrm>
            <a:off x="2843808" y="4221088"/>
            <a:ext cx="1369534" cy="1476372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Аннотация</a:t>
            </a:r>
            <a:endParaRPr lang="ru-RU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85860"/>
            <a:ext cx="8001056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 игре участвуют либо два участника, либо две команды. Анимация работает при клике по кнопке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«старт» </a:t>
            </a: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или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«финиш» </a:t>
            </a: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 конце игры. По полученным звездочкам можно будет судить, кто же получил право «жить на новой планете»?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Красная – неправильный ответ, желтая – верный ответ.</a:t>
            </a:r>
            <a:endParaRPr lang="ru-RU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500298" y="6356350"/>
            <a:ext cx="4143404" cy="365125"/>
          </a:xfrm>
        </p:spPr>
        <p:txBody>
          <a:bodyPr/>
          <a:lstStyle/>
          <a:p>
            <a:r>
              <a:rPr lang="ru-RU" sz="1400" dirty="0" smtClean="0">
                <a:solidFill>
                  <a:prstClr val="black">
                    <a:tint val="75000"/>
                  </a:prstClr>
                </a:solidFill>
              </a:rPr>
              <a:t>Сокирко С.П. </a:t>
            </a:r>
            <a:endParaRPr lang="ru-RU" sz="1400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trekoff_original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642918"/>
            <a:ext cx="1905013" cy="1428760"/>
          </a:xfrm>
          <a:prstGeom prst="rect">
            <a:avLst/>
          </a:prstGeom>
        </p:spPr>
      </p:pic>
      <p:pic>
        <p:nvPicPr>
          <p:cNvPr id="5" name="Рисунок 4" descr="51579694_1259066563_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0100" y="2500306"/>
            <a:ext cx="1428760" cy="1428760"/>
          </a:xfrm>
          <a:prstGeom prst="rect">
            <a:avLst/>
          </a:prstGeom>
        </p:spPr>
      </p:pic>
      <p:pic>
        <p:nvPicPr>
          <p:cNvPr id="6" name="Рисунок 5" descr="jupiter-21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8479"/>
          <a:stretch>
            <a:fillRect/>
          </a:stretch>
        </p:blipFill>
        <p:spPr>
          <a:xfrm>
            <a:off x="3071802" y="41565"/>
            <a:ext cx="1500198" cy="1380187"/>
          </a:xfrm>
          <a:prstGeom prst="rect">
            <a:avLst/>
          </a:prstGeom>
        </p:spPr>
      </p:pic>
      <p:pic>
        <p:nvPicPr>
          <p:cNvPr id="7" name="Рисунок 6" descr="new-logo-13356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10103"/>
              </a:clrFrom>
              <a:clrTo>
                <a:srgbClr val="010103">
                  <a:alpha val="0"/>
                </a:srgbClr>
              </a:clrTo>
            </a:clrChange>
          </a:blip>
          <a:stretch>
            <a:fillRect/>
          </a:stretch>
        </p:blipFill>
        <p:spPr>
          <a:xfrm rot="1810591">
            <a:off x="3254562" y="5178484"/>
            <a:ext cx="2470267" cy="1932040"/>
          </a:xfrm>
          <a:prstGeom prst="rect">
            <a:avLst/>
          </a:prstGeom>
        </p:spPr>
      </p:pic>
      <p:pic>
        <p:nvPicPr>
          <p:cNvPr id="8" name="Рисунок 7" descr="609px-Neptune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050505"/>
              </a:clrFrom>
              <a:clrTo>
                <a:srgbClr val="05050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7950" y="642918"/>
            <a:ext cx="1524820" cy="1502285"/>
          </a:xfrm>
          <a:prstGeom prst="rect">
            <a:avLst/>
          </a:prstGeom>
        </p:spPr>
      </p:pic>
      <p:pic>
        <p:nvPicPr>
          <p:cNvPr id="9" name="Рисунок 8" descr="Tarth_1600x1200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8049" r="13201"/>
          <a:stretch>
            <a:fillRect/>
          </a:stretch>
        </p:blipFill>
        <p:spPr>
          <a:xfrm>
            <a:off x="6072198" y="4357694"/>
            <a:ext cx="1571636" cy="1714512"/>
          </a:xfrm>
          <a:prstGeom prst="rect">
            <a:avLst/>
          </a:prstGeom>
        </p:spPr>
      </p:pic>
      <p:pic>
        <p:nvPicPr>
          <p:cNvPr id="10" name="Рисунок 9" descr="iosurface_gal_big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6" y="2571744"/>
            <a:ext cx="1357322" cy="1357322"/>
          </a:xfrm>
          <a:prstGeom prst="rect">
            <a:avLst/>
          </a:prstGeom>
        </p:spPr>
      </p:pic>
      <p:pic>
        <p:nvPicPr>
          <p:cNvPr id="11" name="Рисунок 10" descr="Rhen_Var1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4357694"/>
            <a:ext cx="1571636" cy="1583052"/>
          </a:xfrm>
          <a:prstGeom prst="rect">
            <a:avLst/>
          </a:prstGeom>
        </p:spPr>
      </p:pic>
      <p:pic>
        <p:nvPicPr>
          <p:cNvPr id="12" name="Рисунок 11" descr="mercury508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857752" y="69275"/>
            <a:ext cx="1285884" cy="1285884"/>
          </a:xfrm>
          <a:prstGeom prst="rect">
            <a:avLst/>
          </a:prstGeom>
        </p:spPr>
      </p:pic>
      <p:pic>
        <p:nvPicPr>
          <p:cNvPr id="56322" name="Picture 2" descr="D:\Мои документы\Мастер-класс все о триггерах\Занятие 3\рисунки\Cartoon-Clipart-Free-01.gif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75" r="5000" b="5000"/>
          <a:stretch>
            <a:fillRect/>
          </a:stretch>
        </p:blipFill>
        <p:spPr bwMode="auto">
          <a:xfrm>
            <a:off x="0" y="0"/>
            <a:ext cx="1369534" cy="1476372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4" name="Рисунок 13" descr="Cartoon-Clipart-Free-04.gif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00"/>
          <a:stretch>
            <a:fillRect/>
          </a:stretch>
        </p:blipFill>
        <p:spPr>
          <a:xfrm>
            <a:off x="7596190" y="0"/>
            <a:ext cx="1547810" cy="1470424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5" name="TextBox 14"/>
          <p:cNvSpPr txBox="1"/>
          <p:nvPr/>
        </p:nvSpPr>
        <p:spPr>
          <a:xfrm>
            <a:off x="2571736" y="1714488"/>
            <a:ext cx="42862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Маленькие человечки спокойно жили на своей маленькой планете. Но однажды рядом с планетой загорелась новая звезда. Она испускала опасные для жизни лучи. Пришлось маленьким человечкам искать новый приют. Они выбрали красивую планету с кольцом. Но, чтобы получить право жить на этой планете, необходимо было выдержать испытания….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2895600" cy="365125"/>
          </a:xfrm>
        </p:spPr>
        <p:txBody>
          <a:bodyPr/>
          <a:lstStyle/>
          <a:p>
            <a:r>
              <a:rPr lang="ru-RU" sz="1400" dirty="0" smtClean="0">
                <a:solidFill>
                  <a:prstClr val="black">
                    <a:tint val="75000"/>
                  </a:prstClr>
                </a:solidFill>
              </a:rPr>
              <a:t>Сокирко С.П.</a:t>
            </a:r>
            <a:endParaRPr lang="ru-RU" sz="1400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Strekoff_original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571480"/>
            <a:ext cx="1905013" cy="1428760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6357950" y="6143644"/>
            <a:ext cx="1214446" cy="52561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СТАРТ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9" name="Рисунок 18" descr="51579694_1259066563_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00" y="2500306"/>
            <a:ext cx="1428760" cy="1428760"/>
          </a:xfrm>
          <a:prstGeom prst="rect">
            <a:avLst/>
          </a:prstGeom>
        </p:spPr>
      </p:pic>
      <p:pic>
        <p:nvPicPr>
          <p:cNvPr id="20" name="Рисунок 19" descr="jupiter-21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8479"/>
          <a:stretch>
            <a:fillRect/>
          </a:stretch>
        </p:blipFill>
        <p:spPr>
          <a:xfrm>
            <a:off x="3071802" y="41565"/>
            <a:ext cx="1500198" cy="1380187"/>
          </a:xfrm>
          <a:prstGeom prst="rect">
            <a:avLst/>
          </a:prstGeom>
        </p:spPr>
      </p:pic>
      <p:pic>
        <p:nvPicPr>
          <p:cNvPr id="12" name="Рисунок 11" descr="new-logo-1335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010103"/>
              </a:clrFrom>
              <a:clrTo>
                <a:srgbClr val="010103">
                  <a:alpha val="0"/>
                </a:srgbClr>
              </a:clrTo>
            </a:clrChange>
          </a:blip>
          <a:stretch>
            <a:fillRect/>
          </a:stretch>
        </p:blipFill>
        <p:spPr>
          <a:xfrm rot="1810591">
            <a:off x="3254562" y="5178484"/>
            <a:ext cx="2470267" cy="1932040"/>
          </a:xfrm>
          <a:prstGeom prst="rect">
            <a:avLst/>
          </a:prstGeom>
        </p:spPr>
      </p:pic>
      <p:pic>
        <p:nvPicPr>
          <p:cNvPr id="22" name="Рисунок 21" descr="609px-Neptune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50505"/>
              </a:clrFrom>
              <a:clrTo>
                <a:srgbClr val="05050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642918"/>
            <a:ext cx="1524820" cy="1502285"/>
          </a:xfrm>
          <a:prstGeom prst="rect">
            <a:avLst/>
          </a:prstGeom>
        </p:spPr>
      </p:pic>
      <p:pic>
        <p:nvPicPr>
          <p:cNvPr id="23" name="Рисунок 22" descr="Tarth_1600x1200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8049" r="13201"/>
          <a:stretch>
            <a:fillRect/>
          </a:stretch>
        </p:blipFill>
        <p:spPr>
          <a:xfrm>
            <a:off x="6572264" y="4286256"/>
            <a:ext cx="1571636" cy="1714512"/>
          </a:xfrm>
          <a:prstGeom prst="rect">
            <a:avLst/>
          </a:prstGeom>
        </p:spPr>
      </p:pic>
      <p:pic>
        <p:nvPicPr>
          <p:cNvPr id="24" name="Рисунок 23" descr="iosurface_gal_big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6" y="2571744"/>
            <a:ext cx="1357322" cy="1357322"/>
          </a:xfrm>
          <a:prstGeom prst="rect">
            <a:avLst/>
          </a:prstGeom>
        </p:spPr>
      </p:pic>
      <p:pic>
        <p:nvPicPr>
          <p:cNvPr id="25" name="Рисунок 24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42844" y="900960"/>
            <a:ext cx="812806" cy="571504"/>
          </a:xfrm>
          <a:prstGeom prst="rect">
            <a:avLst/>
          </a:prstGeom>
        </p:spPr>
      </p:pic>
      <p:pic>
        <p:nvPicPr>
          <p:cNvPr id="29" name="Рисунок 28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29460" r="48076"/>
          <a:stretch>
            <a:fillRect/>
          </a:stretch>
        </p:blipFill>
        <p:spPr>
          <a:xfrm>
            <a:off x="255847" y="964623"/>
            <a:ext cx="642942" cy="513157"/>
          </a:xfrm>
          <a:prstGeom prst="rect">
            <a:avLst/>
          </a:prstGeom>
        </p:spPr>
      </p:pic>
      <p:sp>
        <p:nvSpPr>
          <p:cNvPr id="30" name="Скругленный прямоугольник 29"/>
          <p:cNvSpPr/>
          <p:nvPr/>
        </p:nvSpPr>
        <p:spPr>
          <a:xfrm>
            <a:off x="2786050" y="1493685"/>
            <a:ext cx="3784051" cy="114300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Вычислите: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(- 3)</a:t>
            </a:r>
            <a:r>
              <a:rPr lang="ru-RU" sz="2800" baseline="30000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· 2 · 5</a:t>
            </a:r>
            <a:r>
              <a:rPr lang="ru-RU" sz="2800" baseline="30000" dirty="0" smtClean="0">
                <a:solidFill>
                  <a:schemeClr val="tx2">
                    <a:lumMod val="75000"/>
                  </a:schemeClr>
                </a:solidFill>
              </a:rPr>
              <a:t>0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786050" y="3555858"/>
            <a:ext cx="3784051" cy="114300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rgbClr val="2E3917"/>
                </a:solidFill>
              </a:rPr>
              <a:t>Вычислите:</a:t>
            </a:r>
          </a:p>
          <a:p>
            <a:pPr lvl="0" algn="ctr"/>
            <a:r>
              <a:rPr lang="ru-RU" sz="2800" dirty="0" smtClean="0">
                <a:solidFill>
                  <a:srgbClr val="2E3917"/>
                </a:solidFill>
              </a:rPr>
              <a:t>(- 2)</a:t>
            </a:r>
            <a:r>
              <a:rPr lang="ru-RU" sz="2800" baseline="30000" dirty="0" smtClean="0">
                <a:solidFill>
                  <a:srgbClr val="2E3917"/>
                </a:solidFill>
              </a:rPr>
              <a:t>4</a:t>
            </a:r>
            <a:r>
              <a:rPr lang="ru-RU" sz="2800" dirty="0" smtClean="0">
                <a:solidFill>
                  <a:srgbClr val="2E3917"/>
                </a:solidFill>
              </a:rPr>
              <a:t> · 3 · 7</a:t>
            </a:r>
            <a:r>
              <a:rPr lang="ru-RU" sz="2800" baseline="30000" dirty="0" smtClean="0">
                <a:solidFill>
                  <a:srgbClr val="2E3917"/>
                </a:solidFill>
              </a:rPr>
              <a:t>0</a:t>
            </a:r>
            <a:endParaRPr lang="ru-RU" sz="2800" dirty="0">
              <a:solidFill>
                <a:srgbClr val="2E3917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11336" y="2786058"/>
            <a:ext cx="1143008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162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429255" y="2786058"/>
            <a:ext cx="1143008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- 162 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786050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rgbClr val="2E3917"/>
                </a:solidFill>
              </a:rPr>
              <a:t>- 48 </a:t>
            </a:r>
            <a:endParaRPr lang="ru-RU" sz="2800" dirty="0">
              <a:solidFill>
                <a:srgbClr val="2E3917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097481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rgbClr val="2E3917"/>
                </a:solidFill>
              </a:rPr>
              <a:t>168</a:t>
            </a:r>
            <a:endParaRPr lang="ru-RU" sz="2800" dirty="0">
              <a:solidFill>
                <a:srgbClr val="2E3917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29255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rgbClr val="2E3917"/>
                </a:solidFill>
              </a:rPr>
              <a:t>48 </a:t>
            </a:r>
            <a:endParaRPr lang="ru-RU" sz="2800" dirty="0">
              <a:solidFill>
                <a:srgbClr val="2E3917"/>
              </a:solidFill>
            </a:endParaRPr>
          </a:p>
        </p:txBody>
      </p:sp>
      <p:pic>
        <p:nvPicPr>
          <p:cNvPr id="26" name="Рисунок 25" descr="Rhen_Var1.jpg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4286256"/>
            <a:ext cx="1571636" cy="1583052"/>
          </a:xfrm>
          <a:prstGeom prst="rect">
            <a:avLst/>
          </a:prstGeom>
        </p:spPr>
      </p:pic>
      <p:pic>
        <p:nvPicPr>
          <p:cNvPr id="27" name="Рисунок 26" descr="mercury508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4857752" y="69275"/>
            <a:ext cx="1285884" cy="1285884"/>
          </a:xfrm>
          <a:prstGeom prst="rect">
            <a:avLst/>
          </a:prstGeom>
        </p:spPr>
      </p:pic>
      <p:sp>
        <p:nvSpPr>
          <p:cNvPr id="32" name="Скругленный прямоугольник 31"/>
          <p:cNvSpPr/>
          <p:nvPr/>
        </p:nvSpPr>
        <p:spPr>
          <a:xfrm>
            <a:off x="2758340" y="2786058"/>
            <a:ext cx="1140846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120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Рисунок 10" descr="a2526ec35fcb.jpg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357290" cy="1017968"/>
          </a:xfrm>
          <a:prstGeom prst="rect">
            <a:avLst/>
          </a:prstGeom>
        </p:spPr>
      </p:pic>
      <p:pic>
        <p:nvPicPr>
          <p:cNvPr id="39" name="Рисунок 38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18728" r="50487"/>
          <a:stretch>
            <a:fillRect/>
          </a:stretch>
        </p:blipFill>
        <p:spPr>
          <a:xfrm>
            <a:off x="8330504" y="813504"/>
            <a:ext cx="592633" cy="571504"/>
          </a:xfrm>
          <a:prstGeom prst="rect">
            <a:avLst/>
          </a:prstGeom>
        </p:spPr>
      </p:pic>
      <p:pic>
        <p:nvPicPr>
          <p:cNvPr id="40" name="Рисунок 39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185465" y="821747"/>
            <a:ext cx="823914" cy="579315"/>
          </a:xfrm>
          <a:prstGeom prst="rect">
            <a:avLst/>
          </a:prstGeom>
        </p:spPr>
      </p:pic>
      <p:pic>
        <p:nvPicPr>
          <p:cNvPr id="9" name="Рисунок 8" descr="lff-fs08_xl.jpg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t="50000"/>
          <a:stretch>
            <a:fillRect/>
          </a:stretch>
        </p:blipFill>
        <p:spPr>
          <a:xfrm>
            <a:off x="7959427" y="145015"/>
            <a:ext cx="1143008" cy="571504"/>
          </a:xfrm>
          <a:prstGeom prst="rect">
            <a:avLst/>
          </a:prstGeom>
        </p:spPr>
      </p:pic>
      <p:sp>
        <p:nvSpPr>
          <p:cNvPr id="28" name="Скругленный прямоугольник 27"/>
          <p:cNvSpPr/>
          <p:nvPr/>
        </p:nvSpPr>
        <p:spPr>
          <a:xfrm>
            <a:off x="6355787" y="6143644"/>
            <a:ext cx="1214446" cy="52561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СТАРТ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111336" y="2786058"/>
            <a:ext cx="1143008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27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429255" y="2786058"/>
            <a:ext cx="1143008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81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786050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</a:rPr>
              <a:t>125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097481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</a:rPr>
              <a:t>25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429255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</a:rPr>
              <a:t>5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756177" y="2786058"/>
            <a:ext cx="1140846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9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357950" y="6143644"/>
            <a:ext cx="1214446" cy="52561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СТАРТ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pSp>
        <p:nvGrpSpPr>
          <p:cNvPr id="55" name="Группа 54"/>
          <p:cNvGrpSpPr/>
          <p:nvPr/>
        </p:nvGrpSpPr>
        <p:grpSpPr>
          <a:xfrm>
            <a:off x="2786050" y="1428750"/>
            <a:ext cx="3784051" cy="1285875"/>
            <a:chOff x="2786050" y="1428750"/>
            <a:chExt cx="3784051" cy="1285875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786050" y="1493685"/>
              <a:ext cx="3784051" cy="114300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chemeClr val="tx1"/>
                  </a:solidFill>
                </a:rPr>
                <a:t>Вычислите:</a:t>
              </a:r>
              <a:r>
                <a:rPr lang="ru-RU" sz="28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</a:p>
          </p:txBody>
        </p:sp>
        <p:graphicFrame>
          <p:nvGraphicFramePr>
            <p:cNvPr id="49" name="Объект 48"/>
            <p:cNvGraphicFramePr>
              <a:graphicFrameLocks noChangeAspect="1"/>
            </p:cNvGraphicFramePr>
            <p:nvPr/>
          </p:nvGraphicFramePr>
          <p:xfrm>
            <a:off x="4897438" y="1428750"/>
            <a:ext cx="1231900" cy="1285875"/>
          </p:xfrm>
          <a:graphic>
            <a:graphicData uri="http://schemas.openxmlformats.org/presentationml/2006/ole">
              <p:oleObj spid="_x0000_s3074" name="Equation" r:id="rId18" imgW="583920" imgH="609480" progId="Equation.DSMT4">
                <p:embed/>
              </p:oleObj>
            </a:graphicData>
          </a:graphic>
        </p:graphicFrame>
      </p:grpSp>
      <p:grpSp>
        <p:nvGrpSpPr>
          <p:cNvPr id="56" name="Группа 55"/>
          <p:cNvGrpSpPr/>
          <p:nvPr/>
        </p:nvGrpSpPr>
        <p:grpSpPr>
          <a:xfrm>
            <a:off x="2786050" y="3500438"/>
            <a:ext cx="3784051" cy="1285875"/>
            <a:chOff x="2786050" y="3500438"/>
            <a:chExt cx="3784051" cy="1285875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2786050" y="3555858"/>
              <a:ext cx="3784051" cy="114300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2800" dirty="0" smtClean="0">
                  <a:solidFill>
                    <a:schemeClr val="tx1"/>
                  </a:solidFill>
                </a:rPr>
                <a:t>Вычислите:</a:t>
              </a:r>
            </a:p>
          </p:txBody>
        </p:sp>
        <p:graphicFrame>
          <p:nvGraphicFramePr>
            <p:cNvPr id="50" name="Объект 49"/>
            <p:cNvGraphicFramePr>
              <a:graphicFrameLocks noChangeAspect="1"/>
            </p:cNvGraphicFramePr>
            <p:nvPr/>
          </p:nvGraphicFramePr>
          <p:xfrm>
            <a:off x="4968875" y="3500438"/>
            <a:ext cx="1231900" cy="1285875"/>
          </p:xfrm>
          <a:graphic>
            <a:graphicData uri="http://schemas.openxmlformats.org/presentationml/2006/ole">
              <p:oleObj spid="_x0000_s3075" name="Equation" r:id="rId19" imgW="583920" imgH="609480" progId="Equation.DSMT4">
                <p:embed/>
              </p:oleObj>
            </a:graphicData>
          </a:graphic>
        </p:graphicFrame>
      </p:grpSp>
      <p:pic>
        <p:nvPicPr>
          <p:cNvPr id="51" name="Рисунок 50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72717" y="1914538"/>
            <a:ext cx="812806" cy="571504"/>
          </a:xfrm>
          <a:prstGeom prst="rect">
            <a:avLst/>
          </a:prstGeom>
        </p:spPr>
      </p:pic>
      <p:pic>
        <p:nvPicPr>
          <p:cNvPr id="52" name="Рисунок 51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29460" r="48076"/>
          <a:stretch>
            <a:fillRect/>
          </a:stretch>
        </p:blipFill>
        <p:spPr>
          <a:xfrm>
            <a:off x="285720" y="1985976"/>
            <a:ext cx="642942" cy="513157"/>
          </a:xfrm>
          <a:prstGeom prst="rect">
            <a:avLst/>
          </a:prstGeom>
        </p:spPr>
      </p:pic>
      <p:pic>
        <p:nvPicPr>
          <p:cNvPr id="53" name="Рисунок 52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185465" y="1914538"/>
            <a:ext cx="812806" cy="571504"/>
          </a:xfrm>
          <a:prstGeom prst="rect">
            <a:avLst/>
          </a:prstGeom>
        </p:spPr>
      </p:pic>
      <p:pic>
        <p:nvPicPr>
          <p:cNvPr id="54" name="Рисунок 53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29460" r="48076"/>
          <a:stretch>
            <a:fillRect/>
          </a:stretch>
        </p:blipFill>
        <p:spPr>
          <a:xfrm>
            <a:off x="8314486" y="1985976"/>
            <a:ext cx="642942" cy="513157"/>
          </a:xfrm>
          <a:prstGeom prst="rect">
            <a:avLst/>
          </a:prstGeom>
        </p:spPr>
      </p:pic>
      <p:sp>
        <p:nvSpPr>
          <p:cNvPr id="57" name="Скругленный прямоугольник 56"/>
          <p:cNvSpPr/>
          <p:nvPr/>
        </p:nvSpPr>
        <p:spPr>
          <a:xfrm>
            <a:off x="6357950" y="6143644"/>
            <a:ext cx="1214446" cy="52561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СТАРТ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099644" y="2786058"/>
            <a:ext cx="1143008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14</a:t>
            </a:r>
            <a:r>
              <a:rPr lang="en-US" sz="2800" baseline="30000" dirty="0" smtClean="0">
                <a:solidFill>
                  <a:schemeClr val="tx1"/>
                </a:solidFill>
              </a:rPr>
              <a:t>7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417563" y="2786058"/>
            <a:ext cx="1143008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196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2786050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 smtClean="0">
                <a:solidFill>
                  <a:schemeClr val="tx1"/>
                </a:solidFill>
              </a:rPr>
              <a:t>12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085789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smtClean="0">
                <a:solidFill>
                  <a:schemeClr val="tx1"/>
                </a:solidFill>
              </a:rPr>
              <a:t>144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5429256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smtClean="0">
                <a:solidFill>
                  <a:schemeClr val="tx1"/>
                </a:solidFill>
              </a:rPr>
              <a:t>12</a:t>
            </a:r>
            <a:r>
              <a:rPr lang="en-US" sz="2800" baseline="30000" dirty="0" smtClean="0">
                <a:solidFill>
                  <a:schemeClr val="tx1"/>
                </a:solidFill>
              </a:rPr>
              <a:t>8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758340" y="2786058"/>
            <a:ext cx="1140846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14</a:t>
            </a:r>
            <a:endParaRPr lang="ru-RU" sz="2800" dirty="0">
              <a:solidFill>
                <a:schemeClr val="tx1"/>
              </a:solidFill>
            </a:endParaRPr>
          </a:p>
        </p:txBody>
      </p:sp>
      <p:grpSp>
        <p:nvGrpSpPr>
          <p:cNvPr id="64" name="Группа 63"/>
          <p:cNvGrpSpPr/>
          <p:nvPr/>
        </p:nvGrpSpPr>
        <p:grpSpPr>
          <a:xfrm>
            <a:off x="2774358" y="1493685"/>
            <a:ext cx="3784051" cy="1143008"/>
            <a:chOff x="2786050" y="1493685"/>
            <a:chExt cx="3784051" cy="1143008"/>
          </a:xfrm>
        </p:grpSpPr>
        <p:sp>
          <p:nvSpPr>
            <p:cNvPr id="65" name="Скругленный прямоугольник 64"/>
            <p:cNvSpPr/>
            <p:nvPr/>
          </p:nvSpPr>
          <p:spPr>
            <a:xfrm>
              <a:off x="2786050" y="1493685"/>
              <a:ext cx="3784051" cy="114300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chemeClr val="tx1"/>
                  </a:solidFill>
                </a:rPr>
                <a:t>Вычислите:</a:t>
              </a:r>
              <a:r>
                <a:rPr lang="ru-RU" sz="28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</a:p>
          </p:txBody>
        </p:sp>
        <p:graphicFrame>
          <p:nvGraphicFramePr>
            <p:cNvPr id="66" name="Объект 65"/>
            <p:cNvGraphicFramePr>
              <a:graphicFrameLocks noChangeAspect="1"/>
            </p:cNvGraphicFramePr>
            <p:nvPr/>
          </p:nvGraphicFramePr>
          <p:xfrm>
            <a:off x="4929187" y="1571608"/>
            <a:ext cx="1000135" cy="1000136"/>
          </p:xfrm>
          <a:graphic>
            <a:graphicData uri="http://schemas.openxmlformats.org/presentationml/2006/ole">
              <p:oleObj spid="_x0000_s3076" name="Equation" r:id="rId20" imgW="419040" imgH="419040" progId="Equation.DSMT4">
                <p:embed/>
              </p:oleObj>
            </a:graphicData>
          </a:graphic>
        </p:graphicFrame>
      </p:grpSp>
      <p:grpSp>
        <p:nvGrpSpPr>
          <p:cNvPr id="67" name="Группа 66"/>
          <p:cNvGrpSpPr/>
          <p:nvPr/>
        </p:nvGrpSpPr>
        <p:grpSpPr>
          <a:xfrm>
            <a:off x="2774358" y="3555858"/>
            <a:ext cx="3784051" cy="1143008"/>
            <a:chOff x="2786050" y="3555858"/>
            <a:chExt cx="3784051" cy="1143008"/>
          </a:xfrm>
        </p:grpSpPr>
        <p:sp>
          <p:nvSpPr>
            <p:cNvPr id="68" name="Скругленный прямоугольник 67"/>
            <p:cNvSpPr/>
            <p:nvPr/>
          </p:nvSpPr>
          <p:spPr>
            <a:xfrm>
              <a:off x="2786050" y="3555858"/>
              <a:ext cx="3784051" cy="114300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ru-RU" sz="2800" dirty="0" smtClean="0">
                  <a:solidFill>
                    <a:schemeClr val="tx1"/>
                  </a:solidFill>
                </a:rPr>
                <a:t>Вычислите:</a:t>
              </a:r>
            </a:p>
          </p:txBody>
        </p:sp>
        <p:graphicFrame>
          <p:nvGraphicFramePr>
            <p:cNvPr id="69" name="Объект 68"/>
            <p:cNvGraphicFramePr>
              <a:graphicFrameLocks noChangeAspect="1"/>
            </p:cNvGraphicFramePr>
            <p:nvPr/>
          </p:nvGraphicFramePr>
          <p:xfrm>
            <a:off x="5000623" y="3643314"/>
            <a:ext cx="998335" cy="1000131"/>
          </p:xfrm>
          <a:graphic>
            <a:graphicData uri="http://schemas.openxmlformats.org/presentationml/2006/ole">
              <p:oleObj spid="_x0000_s3077" name="Equation" r:id="rId21" imgW="419040" imgH="419040" progId="Equation.DSMT4">
                <p:embed/>
              </p:oleObj>
            </a:graphicData>
          </a:graphic>
        </p:graphicFrame>
      </p:grpSp>
      <p:pic>
        <p:nvPicPr>
          <p:cNvPr id="71" name="Рисунок 70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72717" y="2838906"/>
            <a:ext cx="812806" cy="571504"/>
          </a:xfrm>
          <a:prstGeom prst="rect">
            <a:avLst/>
          </a:prstGeom>
        </p:spPr>
      </p:pic>
      <p:pic>
        <p:nvPicPr>
          <p:cNvPr id="72" name="Рисунок 71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29460" r="48076"/>
          <a:stretch>
            <a:fillRect/>
          </a:stretch>
        </p:blipFill>
        <p:spPr>
          <a:xfrm>
            <a:off x="285720" y="2914670"/>
            <a:ext cx="642942" cy="513157"/>
          </a:xfrm>
          <a:prstGeom prst="rect">
            <a:avLst/>
          </a:prstGeom>
        </p:spPr>
      </p:pic>
      <p:pic>
        <p:nvPicPr>
          <p:cNvPr id="73" name="Рисунок 72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227030" y="2811196"/>
            <a:ext cx="812806" cy="571504"/>
          </a:xfrm>
          <a:prstGeom prst="rect">
            <a:avLst/>
          </a:prstGeom>
        </p:spPr>
      </p:pic>
      <p:pic>
        <p:nvPicPr>
          <p:cNvPr id="74" name="Рисунок 73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29460" r="48076"/>
          <a:stretch>
            <a:fillRect/>
          </a:stretch>
        </p:blipFill>
        <p:spPr>
          <a:xfrm>
            <a:off x="8342196" y="2886960"/>
            <a:ext cx="642942" cy="513157"/>
          </a:xfrm>
          <a:prstGeom prst="rect">
            <a:avLst/>
          </a:prstGeom>
        </p:spPr>
      </p:pic>
      <p:sp>
        <p:nvSpPr>
          <p:cNvPr id="75" name="Скругленный прямоугольник 74"/>
          <p:cNvSpPr/>
          <p:nvPr/>
        </p:nvSpPr>
        <p:spPr>
          <a:xfrm>
            <a:off x="4085784" y="2786053"/>
            <a:ext cx="1143008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b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2</a:t>
            </a:r>
            <a:endParaRPr lang="ru-RU" sz="2800" dirty="0">
              <a:solidFill>
                <a:schemeClr val="tx1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5429256" y="2786058"/>
            <a:ext cx="1143008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b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4</a:t>
            </a:r>
            <a:r>
              <a:rPr lang="ru-RU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 </a:t>
            </a:r>
            <a:endParaRPr lang="ru-RU" sz="2800" dirty="0">
              <a:solidFill>
                <a:schemeClr val="tx1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2786050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c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4085784" y="4857755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c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2</a:t>
            </a:r>
            <a:endParaRPr lang="ru-RU" sz="2800" dirty="0">
              <a:solidFill>
                <a:schemeClr val="tx1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5429256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c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7</a:t>
            </a:r>
            <a:endParaRPr lang="ru-RU" sz="2800" dirty="0">
              <a:solidFill>
                <a:schemeClr val="tx1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2756177" y="2786058"/>
            <a:ext cx="1140846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b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3</a:t>
            </a:r>
            <a:endParaRPr lang="ru-RU" sz="2800" dirty="0">
              <a:solidFill>
                <a:schemeClr val="tx1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2714612" y="1493680"/>
            <a:ext cx="3929090" cy="114300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cs typeface="Times New Roman Math" pitchFamily="18" charset="0"/>
              </a:rPr>
              <a:t>Упростите</a:t>
            </a:r>
            <a:r>
              <a:rPr lang="ru-RU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: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 b · (b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3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)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4 </a:t>
            </a:r>
            <a:r>
              <a:rPr lang="ru-RU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: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 b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9</a:t>
            </a:r>
            <a:r>
              <a:rPr lang="ru-RU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 Math" pitchFamily="18" charset="0"/>
                <a:cs typeface="Times New Roman Math" pitchFamily="18" charset="0"/>
              </a:rPr>
              <a:t> </a:t>
            </a: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2643174" y="3555853"/>
            <a:ext cx="4000528" cy="114300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dirty="0" smtClean="0">
                <a:solidFill>
                  <a:schemeClr val="tx1"/>
                </a:solidFill>
                <a:cs typeface="Times New Roman Math" pitchFamily="18" charset="0"/>
              </a:rPr>
              <a:t>Упростите:</a:t>
            </a:r>
            <a:r>
              <a:rPr lang="en-US" sz="2800" dirty="0" smtClean="0">
                <a:solidFill>
                  <a:schemeClr val="tx1"/>
                </a:solidFill>
                <a:cs typeface="Times New Roman Math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c · c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15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: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 (c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7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)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2</a:t>
            </a:r>
            <a:endParaRPr lang="ru-RU" sz="2800" dirty="0" smtClean="0">
              <a:solidFill>
                <a:schemeClr val="tx1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6357950" y="6143644"/>
            <a:ext cx="1214446" cy="52561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СТАРТ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4" name="Рисунок 83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42844" y="3843364"/>
            <a:ext cx="812806" cy="571504"/>
          </a:xfrm>
          <a:prstGeom prst="rect">
            <a:avLst/>
          </a:prstGeom>
        </p:spPr>
      </p:pic>
      <p:pic>
        <p:nvPicPr>
          <p:cNvPr id="85" name="Рисунок 84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29460" r="48076"/>
          <a:stretch>
            <a:fillRect/>
          </a:stretch>
        </p:blipFill>
        <p:spPr>
          <a:xfrm>
            <a:off x="258010" y="3914802"/>
            <a:ext cx="642942" cy="513157"/>
          </a:xfrm>
          <a:prstGeom prst="rect">
            <a:avLst/>
          </a:prstGeom>
        </p:spPr>
      </p:pic>
      <p:pic>
        <p:nvPicPr>
          <p:cNvPr id="86" name="Рисунок 85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248064" y="3843364"/>
            <a:ext cx="812806" cy="571504"/>
          </a:xfrm>
          <a:prstGeom prst="rect">
            <a:avLst/>
          </a:prstGeom>
        </p:spPr>
      </p:pic>
      <p:pic>
        <p:nvPicPr>
          <p:cNvPr id="87" name="Рисунок 86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29460" r="48076"/>
          <a:stretch>
            <a:fillRect/>
          </a:stretch>
        </p:blipFill>
        <p:spPr>
          <a:xfrm>
            <a:off x="8358214" y="3914802"/>
            <a:ext cx="642942" cy="513157"/>
          </a:xfrm>
          <a:prstGeom prst="rect">
            <a:avLst/>
          </a:prstGeom>
        </p:spPr>
      </p:pic>
      <p:sp>
        <p:nvSpPr>
          <p:cNvPr id="88" name="Скругленный прямоугольник 87"/>
          <p:cNvSpPr/>
          <p:nvPr/>
        </p:nvSpPr>
        <p:spPr>
          <a:xfrm>
            <a:off x="3945076" y="2786058"/>
            <a:ext cx="1428760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81x</a:t>
            </a:r>
            <a:r>
              <a:rPr lang="en-US" sz="2800" baseline="30000" dirty="0" smtClean="0">
                <a:solidFill>
                  <a:schemeClr val="tx1"/>
                </a:solidFill>
              </a:rPr>
              <a:t>10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y</a:t>
            </a:r>
            <a:r>
              <a:rPr lang="en-US" sz="2800" baseline="30000" dirty="0" smtClean="0">
                <a:solidFill>
                  <a:schemeClr val="tx1"/>
                </a:solidFill>
              </a:rPr>
              <a:t>10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5429256" y="2786058"/>
            <a:ext cx="1329612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72x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3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y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10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786050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a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3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b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6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4085789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b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10</a:t>
            </a:r>
            <a:endParaRPr lang="ru-RU" sz="2800" dirty="0">
              <a:solidFill>
                <a:schemeClr val="tx1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5429256" y="4857760"/>
            <a:ext cx="11430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4b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10</a:t>
            </a:r>
            <a:endParaRPr lang="ru-RU" sz="2800" dirty="0">
              <a:solidFill>
                <a:schemeClr val="tx1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2613301" y="2786058"/>
            <a:ext cx="1285884" cy="57150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9x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8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y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8</a:t>
            </a:r>
            <a:endParaRPr lang="ru-RU" sz="2800" dirty="0">
              <a:solidFill>
                <a:schemeClr val="tx1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2643174" y="1500174"/>
            <a:ext cx="4071966" cy="114300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Упростите: 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(3x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2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y)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4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·(3xy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3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)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2</a:t>
            </a:r>
            <a:r>
              <a:rPr lang="ru-RU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 Math" pitchFamily="18" charset="0"/>
                <a:cs typeface="Times New Roman Math" pitchFamily="18" charset="0"/>
              </a:rPr>
              <a:t> </a:t>
            </a:r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2571736" y="3558021"/>
            <a:ext cx="4143404" cy="114300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dirty="0" smtClean="0">
                <a:solidFill>
                  <a:schemeClr val="tx1"/>
                </a:solidFill>
              </a:rPr>
              <a:t>Упростите: 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(2ab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3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)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4</a:t>
            </a:r>
            <a:r>
              <a:rPr lang="ru-RU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: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(2a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2</a:t>
            </a:r>
            <a:r>
              <a:rPr lang="en-US" sz="28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b)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 Math" pitchFamily="18" charset="0"/>
                <a:cs typeface="Times New Roman Math" pitchFamily="18" charset="0"/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6357950" y="6143644"/>
            <a:ext cx="1500198" cy="52561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ФИНИШ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97" name="Рисунок 96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45007" y="4910608"/>
            <a:ext cx="812806" cy="571504"/>
          </a:xfrm>
          <a:prstGeom prst="rect">
            <a:avLst/>
          </a:prstGeom>
        </p:spPr>
      </p:pic>
      <p:pic>
        <p:nvPicPr>
          <p:cNvPr id="98" name="Рисунок 97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29460" r="48076"/>
          <a:stretch>
            <a:fillRect/>
          </a:stretch>
        </p:blipFill>
        <p:spPr>
          <a:xfrm>
            <a:off x="258010" y="4986372"/>
            <a:ext cx="642942" cy="513157"/>
          </a:xfrm>
          <a:prstGeom prst="rect">
            <a:avLst/>
          </a:prstGeom>
        </p:spPr>
      </p:pic>
      <p:pic>
        <p:nvPicPr>
          <p:cNvPr id="99" name="Рисунок 98" descr="42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248064" y="4986372"/>
            <a:ext cx="812806" cy="571504"/>
          </a:xfrm>
          <a:prstGeom prst="rect">
            <a:avLst/>
          </a:prstGeom>
        </p:spPr>
      </p:pic>
      <p:pic>
        <p:nvPicPr>
          <p:cNvPr id="100" name="Рисунок 99" descr="59.gif"/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rgbClr val="FF0000">
                <a:tint val="45000"/>
                <a:satMod val="400000"/>
              </a:srgbClr>
            </a:duotone>
          </a:blip>
          <a:srcRect t="29460" r="48076"/>
          <a:stretch>
            <a:fillRect/>
          </a:stretch>
        </p:blipFill>
        <p:spPr>
          <a:xfrm>
            <a:off x="8358214" y="5057810"/>
            <a:ext cx="642942" cy="513157"/>
          </a:xfrm>
          <a:prstGeom prst="rect">
            <a:avLst/>
          </a:prstGeom>
        </p:spPr>
      </p:pic>
      <p:grpSp>
        <p:nvGrpSpPr>
          <p:cNvPr id="106" name="Группа 105"/>
          <p:cNvGrpSpPr/>
          <p:nvPr/>
        </p:nvGrpSpPr>
        <p:grpSpPr>
          <a:xfrm>
            <a:off x="2428860" y="2143116"/>
            <a:ext cx="4263871" cy="2549360"/>
            <a:chOff x="2428860" y="2143116"/>
            <a:chExt cx="4263871" cy="2549360"/>
          </a:xfrm>
        </p:grpSpPr>
        <p:pic>
          <p:nvPicPr>
            <p:cNvPr id="103" name="Рисунок 102" descr="Cartoon-Clipart-Free-04.gif"/>
            <p:cNvPicPr>
              <a:picLocks noChangeAspect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539100">
              <a:off x="4243195" y="2242940"/>
              <a:ext cx="2449536" cy="2449536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105" name="Овальная выноска 104"/>
            <p:cNvSpPr/>
            <p:nvPr/>
          </p:nvSpPr>
          <p:spPr>
            <a:xfrm>
              <a:off x="2428860" y="2143116"/>
              <a:ext cx="2071702" cy="1285884"/>
            </a:xfrm>
            <a:prstGeom prst="wedgeEllipseCallout">
              <a:avLst>
                <a:gd name="adj1" fmla="val 67926"/>
                <a:gd name="adj2" fmla="val 46338"/>
              </a:avLst>
            </a:prstGeom>
            <a:solidFill>
              <a:srgbClr val="FFFF00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</a:rPr>
                <a:t>И кто выиграл?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7" name="Умножение 106"/>
          <p:cNvSpPr/>
          <p:nvPr/>
        </p:nvSpPr>
        <p:spPr>
          <a:xfrm>
            <a:off x="0" y="6215082"/>
            <a:ext cx="714348" cy="642918"/>
          </a:xfrm>
          <a:prstGeom prst="mathMultiply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Управляющая кнопка: настраиваемая 107">
            <a:hlinkClick r:id="" action="ppaction://hlinkshowjump?jump=endshow" highlightClick="1"/>
          </p:cNvPr>
          <p:cNvSpPr/>
          <p:nvPr/>
        </p:nvSpPr>
        <p:spPr>
          <a:xfrm>
            <a:off x="4294" y="6215082"/>
            <a:ext cx="714348" cy="642918"/>
          </a:xfrm>
          <a:prstGeom prst="actionButtonBlank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Нижний колонтитул 108"/>
          <p:cNvSpPr>
            <a:spLocks noGrp="1"/>
          </p:cNvSpPr>
          <p:nvPr>
            <p:ph type="ftr" sz="quarter" idx="11"/>
          </p:nvPr>
        </p:nvSpPr>
        <p:spPr>
          <a:xfrm>
            <a:off x="532070" y="6492875"/>
            <a:ext cx="3643338" cy="365125"/>
          </a:xfrm>
        </p:spPr>
        <p:txBody>
          <a:bodyPr/>
          <a:lstStyle/>
          <a:p>
            <a:pPr algn="l"/>
            <a:r>
              <a:rPr lang="ru-RU" sz="1400" dirty="0" smtClean="0">
                <a:solidFill>
                  <a:prstClr val="black">
                    <a:tint val="75000"/>
                  </a:prstClr>
                </a:solidFill>
              </a:rPr>
              <a:t>Сокирко С.П. </a:t>
            </a:r>
            <a:endParaRPr lang="ru-RU" sz="1400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0092 C 0.02691 -0.00509 0.10052 -0.03171 0.15764 -0.02569 C 0.21476 -0.01967 0.30452 0.02269 0.34306 0.03542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C -0.0309 -0.00371 -0.13247 -0.03149 -0.18594 -0.02246 C -0.23941 -0.01343 -0.29306 0.03842 -0.32118 0.05439 " pathEditMode="relative" rAng="0" ptsTypes="a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118 0.05439 L -0.1243 0.15926 " pathEditMode="relative" ptsTypes="AA">
                                      <p:cBhvr>
                                        <p:cTn id="1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306 0.03542 L 0.13038 0.14029 " pathEditMode="relative" ptsTypes="AA">
                                      <p:cBhvr>
                                        <p:cTn id="1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1 0.15926 C -0.05712 0.18657 0.01007 0.21412 0.01215 0.2581 C 0.01423 0.30208 -0.0915 0.39629 -0.11216 0.42384 " pathEditMode="relative" rAng="0" ptsTypes="aaA">
                                      <p:cBhvr>
                                        <p:cTn id="2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32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38 0.14028 C 0.05903 0.1794 -0.01233 0.21875 -0.0151 0.26157 C -0.01788 0.3044 0.09219 0.37453 0.11372 0.39699 " pathEditMode="relative" rAng="0" ptsTypes="aaA">
                                      <p:cBhvr>
                                        <p:cTn id="2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128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216 0.42384 C -0.04652 0.47523 0.0191 0.52685 0.01667 0.57338 C 0.01424 0.6199 -0.10296 0.68055 -0.12726 0.70278 " pathEditMode="relative" rAng="0" ptsTypes="aaA">
                                      <p:cBhvr>
                                        <p:cTn id="2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139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72 0.39699 C 0.0474 0.44004 -0.01892 0.48333 -0.0151 0.52847 C -0.01128 0.57361 0.11111 0.64467 0.13646 0.66782 " pathEditMode="relative" rAng="0" ptsTypes="aaA">
                                      <p:cBhvr>
                                        <p:cTn id="28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135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8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4" fill="hold">
                      <p:stCondLst>
                        <p:cond delay="0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9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6" fill="hold">
                      <p:stCondLst>
                        <p:cond delay="0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8" fill="hold">
                      <p:stCondLst>
                        <p:cond delay="0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41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0" fill="hold">
                      <p:stCondLst>
                        <p:cond delay="0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43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2" fill="hold">
                      <p:stCondLst>
                        <p:cond delay="0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4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4" fill="hold">
                      <p:stCondLst>
                        <p:cond delay="0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55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6" fill="hold">
                      <p:stCondLst>
                        <p:cond delay="0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726 0.70278 C -0.14271 0.73194 -0.15816 0.76157 -0.20851 0.79143 C -0.25885 0.82106 -0.39288 0.86528 -0.42969 0.88009 " pathEditMode="relative" rAng="0" ptsTypes="aaA">
                                      <p:cBhvr>
                                        <p:cTn id="4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" y="89"/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46 0.66783 C 0.11511 0.72547 0.09375 0.7875 0.13646 0.80973 C 0.17917 0.83195 0.33924 0.80255 0.39254 0.8007 " pathEditMode="relative" rAng="0" ptsTypes="aaa">
                                      <p:cBhvr>
                                        <p:cTn id="4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" y="82"/>
                                    </p:animMotion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95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6" fill="hold">
                      <p:stCondLst>
                        <p:cond delay="0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50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8" fill="hold">
                      <p:stCondLst>
                        <p:cond delay="0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531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2" fill="hold">
                      <p:stCondLst>
                        <p:cond delay="0"/>
                      </p:stCondLst>
                      <p:childTnLst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543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4" fill="hold">
                      <p:stCondLst>
                        <p:cond delay="0"/>
                      </p:stCondLst>
                      <p:childTnLst>
                        <p:par>
                          <p:cTn id="545" fill="hold">
                            <p:stCondLst>
                              <p:cond delay="0"/>
                            </p:stCondLst>
                            <p:childTnLst>
                              <p:par>
                                <p:cTn id="5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5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6" fill="hold">
                      <p:stCondLst>
                        <p:cond delay="0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567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8" fill="hold">
                      <p:stCondLst>
                        <p:cond delay="0"/>
                      </p:stCondLst>
                      <p:childTnLst>
                        <p:par>
                          <p:cTn id="569" fill="hold">
                            <p:stCondLst>
                              <p:cond delay="0"/>
                            </p:stCondLst>
                            <p:childTnLst>
                              <p:par>
                                <p:cTn id="5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  <p:bldLst>
      <p:bldP spid="10" grpId="0" animBg="1"/>
      <p:bldP spid="30" grpId="0" animBg="1"/>
      <p:bldP spid="30" grpId="1" animBg="1"/>
      <p:bldP spid="31" grpId="0" animBg="1"/>
      <p:bldP spid="31" grpId="1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2" grpId="0" animBg="1"/>
      <p:bldP spid="32" grpId="1" animBg="1"/>
      <p:bldP spid="32" grpId="2" animBg="1"/>
      <p:bldP spid="32" grpId="3" animBg="1"/>
      <p:bldP spid="28" grpId="0" animBg="1"/>
      <p:bldP spid="28" grpId="1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57" grpId="0" animBg="1"/>
      <p:bldP spid="57" grpId="1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0" grpId="2" animBg="1"/>
      <p:bldP spid="80" grpId="3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5" grpId="0" animBg="1"/>
      <p:bldP spid="95" grpId="1" animBg="1"/>
      <p:bldP spid="9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Список ресурсов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9001156" cy="6072230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00B050"/>
              </a:buClr>
              <a:buNone/>
            </a:pPr>
            <a:r>
              <a:rPr lang="ru-RU" sz="2000" u="sng" dirty="0" smtClean="0">
                <a:hlinkClick r:id="rId4"/>
              </a:rPr>
              <a:t>http://www.great-galaxy.ru/img/db/008.jpg</a:t>
            </a:r>
            <a:r>
              <a:rPr lang="ru-RU" sz="2000" dirty="0" smtClean="0"/>
              <a:t> </a:t>
            </a:r>
            <a:r>
              <a:rPr lang="ru-RU" sz="2000" dirty="0" err="1" smtClean="0"/>
              <a:t>нета</a:t>
            </a:r>
            <a:endParaRPr lang="ru-RU" sz="2000" dirty="0" smtClean="0"/>
          </a:p>
          <a:p>
            <a:pPr>
              <a:buNone/>
            </a:pPr>
            <a:r>
              <a:rPr lang="ru-RU" sz="2000" u="sng" dirty="0" smtClean="0">
                <a:hlinkClick r:id="rId5"/>
              </a:rPr>
              <a:t>http://art5.karelia.pro/photo/16/181/25001.jpg</a:t>
            </a:r>
            <a:endParaRPr lang="ru-RU" sz="2000" dirty="0" smtClean="0"/>
          </a:p>
          <a:p>
            <a:pPr>
              <a:buNone/>
            </a:pPr>
            <a:r>
              <a:rPr lang="ru-RU" sz="2000" u="sng" dirty="0" smtClean="0">
                <a:hlinkClick r:id="rId6"/>
              </a:rPr>
              <a:t>http://www.jpl.nasa.gov/images/wallpaper/misc/PIA02873/PIA02873-1440.jpg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7"/>
              </a:rPr>
              <a:t>http://www.kinokopilka.tv/system/images/users/avatars/000/449/999/Strekoff_original.jpg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8"/>
              </a:rPr>
              <a:t>http://s005.radikal.ru/i211/1001/a8/ebc0a342a8f9.png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9"/>
              </a:rPr>
              <a:t>http://i34.mindmix.ru/43/88/28843/27/1153827/22677464_DT.gif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10"/>
              </a:rPr>
              <a:t>http://www.eurostyx.com/images/mercury508.jpg</a:t>
            </a:r>
            <a:r>
              <a:rPr lang="ru-RU" sz="2000" dirty="0" smtClean="0"/>
              <a:t> </a:t>
            </a:r>
          </a:p>
          <a:p>
            <a:pPr>
              <a:buNone/>
            </a:pPr>
            <a:r>
              <a:rPr lang="ru-RU" sz="2000" u="sng" dirty="0" smtClean="0">
                <a:hlinkClick r:id="rId11"/>
              </a:rPr>
              <a:t>http://images.wikia.com/starwars/images/6/68/Rhen_Var1.jpg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12"/>
              </a:rPr>
              <a:t>http://www.oa.uj.edu.pl/apod/apod/image/0808/iosurface_gal_big.jpg</a:t>
            </a:r>
            <a:r>
              <a:rPr lang="ru-RU" sz="2000" dirty="0" smtClean="0"/>
              <a:t> </a:t>
            </a:r>
          </a:p>
          <a:p>
            <a:pPr>
              <a:buNone/>
            </a:pPr>
            <a:r>
              <a:rPr lang="ru-RU" sz="2000" u="sng" dirty="0" smtClean="0">
                <a:hlinkClick r:id="rId13"/>
              </a:rPr>
              <a:t>http://img1.liveinternet.ru/images/attach/c/1/51/579/51579694_1259066563_9.jpg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14"/>
              </a:rPr>
              <a:t>http://www.cartoonclipartfree.com/Cliparts_Free/Aliens_Free/Cartoon-Clipart-Free-04.gif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8"/>
              </a:rPr>
              <a:t>http://s005.radikal.ru/i211/1001/a8/ebc0a342a8f9.png</a:t>
            </a:r>
            <a:endParaRPr lang="ru-RU" sz="2000" u="sng" dirty="0" smtClean="0"/>
          </a:p>
          <a:p>
            <a:pPr>
              <a:buNone/>
            </a:pPr>
            <a:r>
              <a:rPr lang="en-US" sz="2000" u="sng" dirty="0" smtClean="0">
                <a:hlinkClick r:id="rId15"/>
              </a:rPr>
              <a:t>http</a:t>
            </a:r>
            <a:r>
              <a:rPr lang="ru-RU" sz="2000" u="sng" dirty="0" smtClean="0">
                <a:hlinkClick r:id="rId15"/>
              </a:rPr>
              <a:t>://</a:t>
            </a:r>
            <a:r>
              <a:rPr lang="en-US" sz="2000" u="sng" dirty="0" smtClean="0">
                <a:hlinkClick r:id="rId15"/>
              </a:rPr>
              <a:t>www</a:t>
            </a:r>
            <a:r>
              <a:rPr lang="ru-RU" sz="2000" u="sng" dirty="0" smtClean="0">
                <a:hlinkClick r:id="rId15"/>
              </a:rPr>
              <a:t>.</a:t>
            </a:r>
            <a:r>
              <a:rPr lang="en-US" sz="2000" u="sng" dirty="0" err="1" smtClean="0">
                <a:hlinkClick r:id="rId15"/>
              </a:rPr>
              <a:t>sotekrav</a:t>
            </a:r>
            <a:r>
              <a:rPr lang="ru-RU" sz="2000" u="sng" dirty="0" smtClean="0">
                <a:hlinkClick r:id="rId15"/>
              </a:rPr>
              <a:t>.</a:t>
            </a:r>
            <a:r>
              <a:rPr lang="en-US" sz="2000" u="sng" dirty="0" smtClean="0">
                <a:hlinkClick r:id="rId15"/>
              </a:rPr>
              <a:t>com</a:t>
            </a:r>
            <a:r>
              <a:rPr lang="ru-RU" sz="2000" u="sng" dirty="0" smtClean="0">
                <a:hlinkClick r:id="rId15"/>
              </a:rPr>
              <a:t>/</a:t>
            </a:r>
            <a:r>
              <a:rPr lang="en-US" sz="2000" u="sng" dirty="0" smtClean="0">
                <a:hlinkClick r:id="rId15"/>
              </a:rPr>
              <a:t>images</a:t>
            </a:r>
            <a:r>
              <a:rPr lang="ru-RU" sz="2000" u="sng" dirty="0" smtClean="0">
                <a:hlinkClick r:id="rId15"/>
              </a:rPr>
              <a:t>/</a:t>
            </a:r>
            <a:r>
              <a:rPr lang="en-US" sz="2000" u="sng" dirty="0" err="1" smtClean="0">
                <a:hlinkClick r:id="rId15"/>
              </a:rPr>
              <a:t>lff</a:t>
            </a:r>
            <a:r>
              <a:rPr lang="ru-RU" sz="2000" u="sng" dirty="0" smtClean="0">
                <a:hlinkClick r:id="rId15"/>
              </a:rPr>
              <a:t>-</a:t>
            </a:r>
            <a:r>
              <a:rPr lang="en-US" sz="2000" u="sng" dirty="0" err="1" smtClean="0">
                <a:hlinkClick r:id="rId15"/>
              </a:rPr>
              <a:t>fs</a:t>
            </a:r>
            <a:r>
              <a:rPr lang="ru-RU" sz="2000" u="sng" dirty="0" smtClean="0">
                <a:hlinkClick r:id="rId15"/>
              </a:rPr>
              <a:t>08_</a:t>
            </a:r>
            <a:r>
              <a:rPr lang="en-US" sz="2000" u="sng" dirty="0" smtClean="0">
                <a:hlinkClick r:id="rId15"/>
              </a:rPr>
              <a:t>xl</a:t>
            </a:r>
            <a:r>
              <a:rPr lang="ru-RU" sz="2000" u="sng" dirty="0" smtClean="0">
                <a:hlinkClick r:id="rId15"/>
              </a:rPr>
              <a:t>.</a:t>
            </a:r>
            <a:r>
              <a:rPr lang="en-US" sz="2000" u="sng" dirty="0" smtClean="0">
                <a:hlinkClick r:id="rId15"/>
              </a:rPr>
              <a:t>jpg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16"/>
              </a:rPr>
              <a:t>http://animashky.ru/flist/obprirod/3/51.gif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17"/>
              </a:rPr>
              <a:t>http://animashky.ru/flist/obprirod/3/42.gif</a:t>
            </a:r>
            <a:endParaRPr lang="ru-RU" sz="2000" u="sng" dirty="0" smtClean="0"/>
          </a:p>
          <a:p>
            <a:pPr>
              <a:buNone/>
            </a:pPr>
            <a:r>
              <a:rPr lang="ru-RU" sz="2000" u="sng" dirty="0" smtClean="0">
                <a:hlinkClick r:id="rId18"/>
              </a:rPr>
              <a:t>http://www.cartoonclipartfree.com/Cliparts_Free/Aliens_Free/Cartoon-Clipart-Free-01.gif</a:t>
            </a:r>
            <a:endParaRPr lang="ru-RU" sz="2000" u="sng" dirty="0" smtClean="0"/>
          </a:p>
          <a:p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091006" cy="365125"/>
          </a:xfrm>
        </p:spPr>
        <p:txBody>
          <a:bodyPr/>
          <a:lstStyle/>
          <a:p>
            <a:r>
              <a:rPr lang="ru-RU" sz="1400" dirty="0" smtClean="0">
                <a:solidFill>
                  <a:prstClr val="black">
                    <a:tint val="75000"/>
                  </a:prstClr>
                </a:solidFill>
              </a:rPr>
              <a:t>Сокирко С.П. </a:t>
            </a:r>
            <a:endParaRPr lang="ru-RU" sz="1400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чела и ромаш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чела и ромашка">
  <a:themeElements>
    <a:clrScheme name="Другая 17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6D9F0"/>
      </a:hlink>
      <a:folHlink>
        <a:srgbClr val="FFC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308</Words>
  <Application>Microsoft Office PowerPoint</Application>
  <PresentationFormat>Экран (4:3)</PresentationFormat>
  <Paragraphs>85</Paragraphs>
  <Slides>5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Пчела и ромашка</vt:lpstr>
      <vt:lpstr>1_Пчела и ромашка</vt:lpstr>
      <vt:lpstr>Equation</vt:lpstr>
      <vt:lpstr>Сокирко С. П.  п. Березайка Тверская обл.  Бологовский р.</vt:lpstr>
      <vt:lpstr>Аннотация</vt:lpstr>
      <vt:lpstr>Слайд 3</vt:lpstr>
      <vt:lpstr>Слайд 4</vt:lpstr>
      <vt:lpstr>Список ресурсов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116</cp:revision>
  <dcterms:modified xsi:type="dcterms:W3CDTF">2011-11-26T21:45:03Z</dcterms:modified>
</cp:coreProperties>
</file>